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64" r:id="rId3"/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Poppins Light" charset="0"/>
      <p:regular r:id="rId16"/>
      <p:regular r:id="rId17"/>
      <p:regular r:id="rId18"/>
      <p:regular r:id="rId19"/>
      <p:regular r:id="rId20"/>
      <p:regular r:id="rId21"/>
      <p:regular r:id="rId22"/>
      <p:regular r:id="rId23"/>
    </p:embeddedFont>
    <p:embeddedFont>
      <p:font typeface="Roboto Light" charset="0"/>
      <p:regular r:id="rId24"/>
      <p:regular r:id="rId25"/>
      <p:regular r:id="rId26"/>
      <p:regular r:id="rId27"/>
      <p:regular r:id="rId28"/>
      <p:regular r:id="rId29"/>
      <p:regular r:id="rId30"/>
      <p:regular r:id="rId31"/>
      <p:regular r:id="rId32"/>
      <p:regular r:id="rId33"/>
      <p:regular r:id="rId34"/>
      <p:regular r:id="rId35"/>
      <p:regular r:id="rId36"/>
      <p:regular r:id="rId37"/>
      <p:regular r:id="rId38"/>
      <p:regular r:id="rId39"/>
      <p:regular r:id="rId40"/>
      <p:regular r:id="rId41"/>
      <p:regular r:id="rId42"/>
      <p:regular r:id="rId43"/>
      <p:regular r:id="rId44"/>
      <p:regular r:id="rId45"/>
      <p:regular r:id="rId46"/>
      <p:regular r:id="rId4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7" Type="http://schemas.openxmlformats.org/officeDocument/2006/relationships/font" Target="fonts/font32.fntdata"/><Relationship Id="rId46" Type="http://schemas.openxmlformats.org/officeDocument/2006/relationships/font" Target="fonts/font31.fntdata"/><Relationship Id="rId45" Type="http://schemas.openxmlformats.org/officeDocument/2006/relationships/font" Target="fonts/font30.fntdata"/><Relationship Id="rId44" Type="http://schemas.openxmlformats.org/officeDocument/2006/relationships/font" Target="fonts/font29.fntdata"/><Relationship Id="rId43" Type="http://schemas.openxmlformats.org/officeDocument/2006/relationships/font" Target="fonts/font28.fntdata"/><Relationship Id="rId42" Type="http://schemas.openxmlformats.org/officeDocument/2006/relationships/font" Target="fonts/font27.fntdata"/><Relationship Id="rId41" Type="http://schemas.openxmlformats.org/officeDocument/2006/relationships/font" Target="fonts/font26.fntdata"/><Relationship Id="rId40" Type="http://schemas.openxmlformats.org/officeDocument/2006/relationships/font" Target="fonts/font25.fntdata"/><Relationship Id="rId4" Type="http://schemas.openxmlformats.org/officeDocument/2006/relationships/slide" Target="slides/slide2.xml"/><Relationship Id="rId39" Type="http://schemas.openxmlformats.org/officeDocument/2006/relationships/font" Target="fonts/font24.fntdata"/><Relationship Id="rId38" Type="http://schemas.openxmlformats.org/officeDocument/2006/relationships/font" Target="fonts/font23.fntdata"/><Relationship Id="rId37" Type="http://schemas.openxmlformats.org/officeDocument/2006/relationships/font" Target="fonts/font22.fntdata"/><Relationship Id="rId36" Type="http://schemas.openxmlformats.org/officeDocument/2006/relationships/font" Target="fonts/font21.fntdata"/><Relationship Id="rId35" Type="http://schemas.openxmlformats.org/officeDocument/2006/relationships/font" Target="fonts/font20.fntdata"/><Relationship Id="rId34" Type="http://schemas.openxmlformats.org/officeDocument/2006/relationships/font" Target="fonts/font19.fntdata"/><Relationship Id="rId33" Type="http://schemas.openxmlformats.org/officeDocument/2006/relationships/font" Target="fonts/font18.fntdata"/><Relationship Id="rId32" Type="http://schemas.openxmlformats.org/officeDocument/2006/relationships/font" Target="fonts/font17.fntdata"/><Relationship Id="rId31" Type="http://schemas.openxmlformats.org/officeDocument/2006/relationships/font" Target="fonts/font16.fntdata"/><Relationship Id="rId30" Type="http://schemas.openxmlformats.org/officeDocument/2006/relationships/font" Target="fonts/font15.fntdata"/><Relationship Id="rId3" Type="http://schemas.openxmlformats.org/officeDocument/2006/relationships/slide" Target="slides/slide1.xml"/><Relationship Id="rId29" Type="http://schemas.openxmlformats.org/officeDocument/2006/relationships/font" Target="fonts/font14.fntdata"/><Relationship Id="rId28" Type="http://schemas.openxmlformats.org/officeDocument/2006/relationships/font" Target="fonts/font13.fntdata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28800" y="1587554"/>
            <a:ext cx="10972800" cy="26244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05840" y="7627620"/>
            <a:ext cx="3291840" cy="43815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846320" y="7627620"/>
            <a:ext cx="4937760" cy="438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2720" y="7627620"/>
            <a:ext cx="3291840" cy="43815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>
            <a:normAutofit/>
          </a:bodyPr>
          <a:lstStyle>
            <a:lvl1pPr marL="0" indent="0" algn="ctr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5" name="Text Box 24"/>
          <p:cNvSpPr txBox="1"/>
          <p:nvPr/>
        </p:nvSpPr>
        <p:spPr>
          <a:xfrm>
            <a:off x="2211324" y="494538"/>
            <a:ext cx="10776204" cy="286131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rtlCol="0">
            <a:spAutoFit/>
          </a:bodyPr>
          <a:p>
            <a:pPr algn="ctr" fontAlgn="ctr"/>
            <a:r>
              <a:rPr lang="en-US" sz="18000">
                <a:solidFill>
                  <a:schemeClr val="bg1"/>
                </a:solidFill>
                <a:latin typeface="JetBrains Mono ExtraBold" panose="02000009000000000000" charset="0"/>
                <a:cs typeface="JetBrains Mono ExtraBold" panose="02000009000000000000" charset="0"/>
              </a:rPr>
              <a:t>WELCOME</a:t>
            </a:r>
            <a:endParaRPr lang="en-US" sz="18000">
              <a:solidFill>
                <a:schemeClr val="bg1"/>
              </a:solidFill>
              <a:latin typeface="JetBrains Mono ExtraBold" panose="02000009000000000000" charset="0"/>
              <a:cs typeface="JetBrains Mono ExtraBold" panose="02000009000000000000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5202174" y="3374136"/>
            <a:ext cx="4226052" cy="53403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en-US" sz="2880">
                <a:solidFill>
                  <a:schemeClr val="bg1"/>
                </a:solidFill>
                <a:latin typeface="JetBrains Mono NL ExtraBold" panose="02000009000000000000" charset="0"/>
                <a:cs typeface="JetBrains Mono NL ExtraBold" panose="02000009000000000000" charset="0"/>
              </a:rPr>
              <a:t>GROUP B</a:t>
            </a:r>
            <a:endParaRPr lang="en-US" sz="2880">
              <a:solidFill>
                <a:schemeClr val="bg1"/>
              </a:solidFill>
              <a:latin typeface="JetBrains Mono NL ExtraBold" panose="02000009000000000000" charset="0"/>
              <a:cs typeface="JetBrains Mono NL ExtraBold" panose="02000009000000000000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5362956" y="4568952"/>
            <a:ext cx="3904488" cy="53403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en-US" sz="2880">
                <a:solidFill>
                  <a:schemeClr val="bg1"/>
                </a:solidFill>
                <a:latin typeface="JetBrains Mono ExtraBold" panose="02000009000000000000" charset="0"/>
                <a:cs typeface="JetBrains Mono ExtraBold" panose="02000009000000000000" charset="0"/>
              </a:rPr>
              <a:t>Members</a:t>
            </a:r>
            <a:endParaRPr lang="en-US" sz="2880">
              <a:solidFill>
                <a:schemeClr val="bg1"/>
              </a:solidFill>
              <a:latin typeface="JetBrains Mono ExtraBold" panose="02000009000000000000" charset="0"/>
              <a:cs typeface="JetBrains Mono ExtraBold" panose="02000009000000000000" charset="0"/>
            </a:endParaRPr>
          </a:p>
        </p:txBody>
      </p:sp>
      <p:graphicFrame>
        <p:nvGraphicFramePr>
          <p:cNvPr id="28" name="Table 27"/>
          <p:cNvGraphicFramePr/>
          <p:nvPr/>
        </p:nvGraphicFramePr>
        <p:xfrm>
          <a:off x="2478786" y="5393436"/>
          <a:ext cx="1024128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945"/>
                <a:gridCol w="2497455"/>
                <a:gridCol w="2702560"/>
                <a:gridCol w="2560320"/>
              </a:tblGrid>
              <a:tr h="457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2160">
                          <a:solidFill>
                            <a:schemeClr val="bg1"/>
                          </a:solidFill>
                          <a:sym typeface="+mn-ea"/>
                        </a:rPr>
                        <a:t>Surendra Pasi</a:t>
                      </a:r>
                      <a:endParaRPr lang="en-US" sz="216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109728" marR="109728" marT="54864" marB="548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160">
                          <a:solidFill>
                            <a:schemeClr val="bg1"/>
                          </a:solidFill>
                        </a:rPr>
                        <a:t>Sabita yadav</a:t>
                      </a:r>
                      <a:endParaRPr lang="en-US" sz="2160">
                        <a:solidFill>
                          <a:schemeClr val="bg1"/>
                        </a:solidFill>
                      </a:endParaRPr>
                    </a:p>
                  </a:txBody>
                  <a:tcPr marL="109728" marR="109728" marT="54864" marB="548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160">
                          <a:solidFill>
                            <a:schemeClr val="bg1"/>
                          </a:solidFill>
                        </a:rPr>
                        <a:t>Sandesh Paudel</a:t>
                      </a:r>
                      <a:endParaRPr lang="en-US" sz="2160">
                        <a:solidFill>
                          <a:schemeClr val="bg1"/>
                        </a:solidFill>
                      </a:endParaRPr>
                    </a:p>
                  </a:txBody>
                  <a:tcPr marL="109728" marR="109728" marT="54864" marB="54864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160">
                          <a:solidFill>
                            <a:schemeClr val="bg1"/>
                          </a:solidFill>
                          <a:sym typeface="+mn-ea"/>
                        </a:rPr>
                        <a:t>Ashish Pasi</a:t>
                      </a:r>
                      <a:endParaRPr lang="en-US" sz="216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109728" marR="109728" marT="54864" marB="548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385292"/>
            <a:ext cx="7415927" cy="31939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E-Governance: Revolutionizing Public Services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437" y="4949547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E-governance refers to the use of information and communication technologies (ICT) to improve the efficiency, transparency, and accountability of government services.</a:t>
            </a:r>
            <a:endParaRPr lang="en-US" sz="1900" dirty="0"/>
          </a:p>
        </p:txBody>
      </p:sp>
      <p:sp>
        <p:nvSpPr>
          <p:cNvPr id="10" name="Rounded Rectangle 9"/>
          <p:cNvSpPr/>
          <p:nvPr/>
        </p:nvSpPr>
        <p:spPr>
          <a:xfrm>
            <a:off x="12649200" y="7639050"/>
            <a:ext cx="1885950" cy="5905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584121"/>
            <a:ext cx="6095643" cy="663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Defining E-Governance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3545" y="1566624"/>
            <a:ext cx="7656909" cy="679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E-governance involves using digital tools to deliver public services, interact with citizens, and manage government operations.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3545" y="2485192"/>
            <a:ext cx="7656909" cy="1578888"/>
          </a:xfrm>
          <a:prstGeom prst="roundRect">
            <a:avLst>
              <a:gd name="adj" fmla="val 565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3573" y="2705219"/>
            <a:ext cx="2655451" cy="331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Digitalization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63573" y="3164443"/>
            <a:ext cx="7216854" cy="679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Transforming traditional government processes and services into digital formats.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3545" y="4276487"/>
            <a:ext cx="7656909" cy="1578888"/>
          </a:xfrm>
          <a:prstGeom prst="roundRect">
            <a:avLst>
              <a:gd name="adj" fmla="val 565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63573" y="4496514"/>
            <a:ext cx="2655451" cy="331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Citizen Engagement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963573" y="4955738"/>
            <a:ext cx="7216854" cy="679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Providing platforms for citizens to participate in government decision-making and access services online.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3545" y="6067782"/>
            <a:ext cx="7656909" cy="1578888"/>
          </a:xfrm>
          <a:prstGeom prst="roundRect">
            <a:avLst>
              <a:gd name="adj" fmla="val 565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3573" y="6287810"/>
            <a:ext cx="4026575" cy="331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Transparency &amp; Accountability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63573" y="6747034"/>
            <a:ext cx="7216854" cy="679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Ensuring open access to information and making government operations more transparent and accountable.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02" y="1612583"/>
            <a:ext cx="4994077" cy="50065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9372" y="541615"/>
            <a:ext cx="7279600" cy="615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Applications of E-Governance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689372" y="1452563"/>
            <a:ext cx="7765256" cy="630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E-governance encompasses various applications that aim to simplify government services and improve citizen experience.</a:t>
            </a:r>
            <a:endParaRPr lang="en-US" sz="1550" dirty="0"/>
          </a:p>
        </p:txBody>
      </p:sp>
      <p:sp>
        <p:nvSpPr>
          <p:cNvPr id="6" name="Shape 2"/>
          <p:cNvSpPr/>
          <p:nvPr/>
        </p:nvSpPr>
        <p:spPr>
          <a:xfrm>
            <a:off x="689372" y="2525792"/>
            <a:ext cx="443151" cy="443151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67727" y="2599611"/>
            <a:ext cx="86320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329452" y="2525792"/>
            <a:ext cx="2462093" cy="307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Online Tax Filing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329452" y="2951678"/>
            <a:ext cx="7125176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Conveniently filing taxes online, reducing paperwork and wait times.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89372" y="3685223"/>
            <a:ext cx="443151" cy="443151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26413" y="3759041"/>
            <a:ext cx="169069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1329452" y="3685223"/>
            <a:ext cx="2462093" cy="307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Digital ID Cards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1329452" y="4111109"/>
            <a:ext cx="7125176" cy="630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Securely storing and accessing identity information electronically, simplifying identification processes.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89372" y="5159693"/>
            <a:ext cx="443151" cy="443151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24508" y="5233511"/>
            <a:ext cx="172879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1329452" y="5159693"/>
            <a:ext cx="2734508" cy="307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Online Service Delivery</a:t>
            </a: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1329452" y="5585579"/>
            <a:ext cx="7125176" cy="630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Providing access to various government services like birth certificates, passports, and licenses online.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689372" y="6634162"/>
            <a:ext cx="443151" cy="443151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20341" y="6707981"/>
            <a:ext cx="181094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300" dirty="0"/>
          </a:p>
        </p:txBody>
      </p:sp>
      <p:sp>
        <p:nvSpPr>
          <p:cNvPr id="20" name="Text 16"/>
          <p:cNvSpPr/>
          <p:nvPr/>
        </p:nvSpPr>
        <p:spPr>
          <a:xfrm>
            <a:off x="1329452" y="6634162"/>
            <a:ext cx="2462093" cy="307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E-Voting</a:t>
            </a:r>
            <a:endParaRPr lang="en-US" sz="1900" dirty="0"/>
          </a:p>
        </p:txBody>
      </p:sp>
      <p:sp>
        <p:nvSpPr>
          <p:cNvPr id="21" name="Text 17"/>
          <p:cNvSpPr/>
          <p:nvPr/>
        </p:nvSpPr>
        <p:spPr>
          <a:xfrm>
            <a:off x="1329452" y="7060049"/>
            <a:ext cx="7125176" cy="630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Enabling citizens to cast their votes electronically, enhancing accessibility and security.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4463"/>
            <a:ext cx="7122795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Types of E-Governance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79740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E-governance can be categorized based on the actors involved and the purpose of the interaction.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99259"/>
            <a:ext cx="3898821" cy="771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G2C (Government to Citizen)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617601"/>
            <a:ext cx="3898821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delivering public services directly to citizens, such as online tax filing and registration.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599259"/>
            <a:ext cx="3898821" cy="771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G2B (Government to Business)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4617601"/>
            <a:ext cx="3898821" cy="1975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Facilitates communication and transactions between the government and businesses, for example, online licensing and permits.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599259"/>
            <a:ext cx="3898821" cy="771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G2G (Government to Government)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617601"/>
            <a:ext cx="3898821" cy="1975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Involves collaboration and information sharing between different government agencies, such as data exchange and interagency coordination.</a:t>
            </a:r>
            <a:endParaRPr lang="en-US" sz="1900" dirty="0"/>
          </a:p>
        </p:txBody>
      </p:sp>
      <p:sp>
        <p:nvSpPr>
          <p:cNvPr id="10" name="Rounded Rectangle 9"/>
          <p:cNvSpPr/>
          <p:nvPr/>
        </p:nvSpPr>
        <p:spPr>
          <a:xfrm>
            <a:off x="12649200" y="7639050"/>
            <a:ext cx="1885950" cy="5905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97" y="487204"/>
            <a:ext cx="6720840" cy="5537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Components of E-Governance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197" y="1306711"/>
            <a:ext cx="7903607" cy="566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E-governance systems require various components to function effectively and ensure seamless service delivery.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7" y="2072759"/>
            <a:ext cx="885944" cy="14175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1888" y="2249924"/>
            <a:ext cx="5262801" cy="276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Information &amp; Communication Technology (ICT)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771888" y="2632948"/>
            <a:ext cx="6751915" cy="566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Includes hardware, software, and networks necessary for digital service delivery and data management.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7" y="3490317"/>
            <a:ext cx="885944" cy="14175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71888" y="3667482"/>
            <a:ext cx="3332678" cy="276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Legislation &amp; Policy Framework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771888" y="4050506"/>
            <a:ext cx="6751915" cy="566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legal and policy guidelines for implementing and regulating e-governance initiatives.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7" y="4907875"/>
            <a:ext cx="885944" cy="141755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71888" y="5085040"/>
            <a:ext cx="4204811" cy="276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Human Resources &amp; Capacity Building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771888" y="5468064"/>
            <a:ext cx="6751915" cy="566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Ensures that government personnel are equipped with the skills and knowledge to operate and maintain e-governance systems.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97" y="6325433"/>
            <a:ext cx="885944" cy="14175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71888" y="6502598"/>
            <a:ext cx="3868103" cy="276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Citizen Engagement &amp; Participation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1771888" y="6885623"/>
            <a:ext cx="6751915" cy="566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Promotes citizen involvement in e-governance processes, ensuring user-friendliness and accessibility of services.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268" y="2331363"/>
            <a:ext cx="5005864" cy="35667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2465" y="1065133"/>
            <a:ext cx="7054691" cy="600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Advantages of E-Governance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72465" y="1953697"/>
            <a:ext cx="7799070" cy="6148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E-governance offers several advantages, contributing to a more efficient and accountable government.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672465" y="2784634"/>
            <a:ext cx="7799070" cy="4379833"/>
          </a:xfrm>
          <a:prstGeom prst="roundRect">
            <a:avLst>
              <a:gd name="adj" fmla="val 18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80085" y="2792254"/>
            <a:ext cx="7783830" cy="11680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872133" y="2915126"/>
            <a:ext cx="3504009" cy="307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Transparency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767858" y="2915126"/>
            <a:ext cx="3504009" cy="9222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Increased access to information and government processes, reducing corruption and fostering trust.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80085" y="3960257"/>
            <a:ext cx="7783830" cy="116800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872133" y="4083129"/>
            <a:ext cx="3504009" cy="307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Efficiency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767858" y="4083129"/>
            <a:ext cx="3504009" cy="9222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Streamlining processes and reducing paperwork, leading to faster service delivery and cost savings.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80085" y="5128260"/>
            <a:ext cx="7783830" cy="86058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0"/>
          <p:cNvSpPr/>
          <p:nvPr/>
        </p:nvSpPr>
        <p:spPr>
          <a:xfrm>
            <a:off x="872133" y="5251133"/>
            <a:ext cx="3504009" cy="307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Accessibility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767858" y="5251133"/>
            <a:ext cx="3504009" cy="6148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Providing services to citizens regardless of location, time, or physical limitations.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80085" y="5988844"/>
            <a:ext cx="7783830" cy="116800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872133" y="6111716"/>
            <a:ext cx="3504009" cy="307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Accountability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4767858" y="6111716"/>
            <a:ext cx="3504009" cy="9222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Enabling tracking and monitoring of government performance, promoting accountability and transparency.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9228" y="941903"/>
            <a:ext cx="5645706" cy="4367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Disadvantages of E-Governance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89228" y="1588294"/>
            <a:ext cx="8165544" cy="223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While e-governance offers numerous advantages, it also presents certain challenges that need to be addressed.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28" y="1969056"/>
            <a:ext cx="349448" cy="3494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9228" y="2458283"/>
            <a:ext cx="1747361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Security Threats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89228" y="2760583"/>
            <a:ext cx="8165544" cy="223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Vulnerability to cyberattacks and data breaches, requiring robust security measures to protect sensitive information.</a:t>
            </a:r>
            <a:endParaRPr lang="en-US" sz="11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8" y="3403521"/>
            <a:ext cx="349448" cy="3494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9228" y="3892748"/>
            <a:ext cx="1747361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Privacy Concerns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489228" y="4195048"/>
            <a:ext cx="8165544" cy="223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Collecting and storing sensitive data raises concerns about privacy and potential misuse, requiring strong privacy regulations.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28" y="4837986"/>
            <a:ext cx="349448" cy="3494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89228" y="5327213"/>
            <a:ext cx="1747361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Digital Divide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489228" y="5629513"/>
            <a:ext cx="8165544" cy="223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Unequal access to technology and digital literacy can create disparities in accessing e-governance services.</a:t>
            </a:r>
            <a:endParaRPr lang="en-US" sz="11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28" y="6272451"/>
            <a:ext cx="349448" cy="34944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89228" y="6761678"/>
            <a:ext cx="2050494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Cost of Implementation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489228" y="7063978"/>
            <a:ext cx="8165544" cy="223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Developing and maintaining e-governance systems requires substantial investments in infrastructure and technology.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564" y="652701"/>
            <a:ext cx="8106847" cy="629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Scope of E-Governance in Nepal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564" y="1685806"/>
            <a:ext cx="13219271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Nepal has made significant progress in implementing e-governance initiatives, with various government services now available online.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303770" y="2234922"/>
            <a:ext cx="22860" cy="5341977"/>
          </a:xfrm>
          <a:prstGeom prst="roundRect">
            <a:avLst>
              <a:gd name="adj" fmla="val 370376"/>
            </a:avLst>
          </a:prstGeom>
          <a:solidFill>
            <a:srgbClr val="56565B"/>
          </a:solidFill>
        </p:spPr>
      </p:sp>
      <p:sp>
        <p:nvSpPr>
          <p:cNvPr id="5" name="Shape 3"/>
          <p:cNvSpPr/>
          <p:nvPr/>
        </p:nvSpPr>
        <p:spPr>
          <a:xfrm>
            <a:off x="6405741" y="2676882"/>
            <a:ext cx="705564" cy="22860"/>
          </a:xfrm>
          <a:prstGeom prst="roundRect">
            <a:avLst>
              <a:gd name="adj" fmla="val 370376"/>
            </a:avLst>
          </a:prstGeom>
          <a:solidFill>
            <a:srgbClr val="56565B"/>
          </a:solidFill>
        </p:spPr>
      </p:sp>
      <p:sp>
        <p:nvSpPr>
          <p:cNvPr id="6" name="Shape 4"/>
          <p:cNvSpPr/>
          <p:nvPr/>
        </p:nvSpPr>
        <p:spPr>
          <a:xfrm>
            <a:off x="7088445" y="2461617"/>
            <a:ext cx="453509" cy="45350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70968" y="2537103"/>
            <a:ext cx="88344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2091452" y="2436495"/>
            <a:ext cx="4115038" cy="314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Digital Identification System (DIS)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05564" y="2872264"/>
            <a:ext cx="5500926" cy="644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national digital identity system providing a unique identification number for all citizens.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19095" y="3684746"/>
            <a:ext cx="705564" cy="22860"/>
          </a:xfrm>
          <a:prstGeom prst="roundRect">
            <a:avLst>
              <a:gd name="adj" fmla="val 370376"/>
            </a:avLst>
          </a:prstGeom>
          <a:solidFill>
            <a:srgbClr val="56565B"/>
          </a:solidFill>
        </p:spPr>
      </p:sp>
      <p:sp>
        <p:nvSpPr>
          <p:cNvPr id="11" name="Shape 9"/>
          <p:cNvSpPr/>
          <p:nvPr/>
        </p:nvSpPr>
        <p:spPr>
          <a:xfrm>
            <a:off x="7088445" y="3469481"/>
            <a:ext cx="453509" cy="45350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28701" y="3544967"/>
            <a:ext cx="172998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8423910" y="3444359"/>
            <a:ext cx="3720108" cy="314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Online Tax Filing and Payment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8423910" y="3880128"/>
            <a:ext cx="5500926" cy="644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Facilitating online tax filing and payment, simplifying the process for taxpayers.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6405741" y="4591883"/>
            <a:ext cx="705564" cy="22860"/>
          </a:xfrm>
          <a:prstGeom prst="roundRect">
            <a:avLst>
              <a:gd name="adj" fmla="val 370376"/>
            </a:avLst>
          </a:prstGeom>
          <a:solidFill>
            <a:srgbClr val="56565B"/>
          </a:solidFill>
        </p:spPr>
      </p:sp>
      <p:sp>
        <p:nvSpPr>
          <p:cNvPr id="16" name="Shape 14"/>
          <p:cNvSpPr/>
          <p:nvPr/>
        </p:nvSpPr>
        <p:spPr>
          <a:xfrm>
            <a:off x="7088445" y="4376618"/>
            <a:ext cx="453509" cy="45350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26677" y="4452104"/>
            <a:ext cx="176927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6"/>
          <p:cNvSpPr/>
          <p:nvPr/>
        </p:nvSpPr>
        <p:spPr>
          <a:xfrm>
            <a:off x="3347323" y="4351496"/>
            <a:ext cx="2859167" cy="314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E-Procurement System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05564" y="4787265"/>
            <a:ext cx="5500926" cy="644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Implementing an electronic procurement system to improve transparency and efficiency in government procurement.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519095" y="5499021"/>
            <a:ext cx="705564" cy="22860"/>
          </a:xfrm>
          <a:prstGeom prst="roundRect">
            <a:avLst>
              <a:gd name="adj" fmla="val 370376"/>
            </a:avLst>
          </a:prstGeom>
          <a:solidFill>
            <a:srgbClr val="56565B"/>
          </a:solidFill>
        </p:spPr>
      </p:sp>
      <p:sp>
        <p:nvSpPr>
          <p:cNvPr id="21" name="Shape 19"/>
          <p:cNvSpPr/>
          <p:nvPr/>
        </p:nvSpPr>
        <p:spPr>
          <a:xfrm>
            <a:off x="7088445" y="5283756"/>
            <a:ext cx="453509" cy="45350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22510" y="5359241"/>
            <a:ext cx="185380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1"/>
          <p:cNvSpPr/>
          <p:nvPr/>
        </p:nvSpPr>
        <p:spPr>
          <a:xfrm>
            <a:off x="8423910" y="5258633"/>
            <a:ext cx="2519839" cy="314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E-Health Services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8423910" y="5694402"/>
            <a:ext cx="5500926" cy="644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Expanding online health services, including telemedicine and digital health records.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6405741" y="6406158"/>
            <a:ext cx="705564" cy="22860"/>
          </a:xfrm>
          <a:prstGeom prst="roundRect">
            <a:avLst>
              <a:gd name="adj" fmla="val 370376"/>
            </a:avLst>
          </a:prstGeom>
          <a:solidFill>
            <a:srgbClr val="56565B"/>
          </a:solidFill>
        </p:spPr>
      </p:sp>
      <p:sp>
        <p:nvSpPr>
          <p:cNvPr id="26" name="Shape 24"/>
          <p:cNvSpPr/>
          <p:nvPr/>
        </p:nvSpPr>
        <p:spPr>
          <a:xfrm>
            <a:off x="7088445" y="6190893"/>
            <a:ext cx="453509" cy="45350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221915" y="6266378"/>
            <a:ext cx="186571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350" dirty="0"/>
          </a:p>
        </p:txBody>
      </p:sp>
      <p:sp>
        <p:nvSpPr>
          <p:cNvPr id="28" name="Text 26"/>
          <p:cNvSpPr/>
          <p:nvPr/>
        </p:nvSpPr>
        <p:spPr>
          <a:xfrm>
            <a:off x="3469124" y="6165771"/>
            <a:ext cx="2737366" cy="314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E-Education Initiatives</a:t>
            </a:r>
            <a:endParaRPr lang="en-US" sz="1950" dirty="0"/>
          </a:p>
        </p:txBody>
      </p:sp>
      <p:sp>
        <p:nvSpPr>
          <p:cNvPr id="29" name="Text 27"/>
          <p:cNvSpPr/>
          <p:nvPr/>
        </p:nvSpPr>
        <p:spPr>
          <a:xfrm>
            <a:off x="705564" y="6601539"/>
            <a:ext cx="5500926" cy="644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Promoting online learning platforms and digital resources for students and educators.</a:t>
            </a:r>
            <a:endParaRPr lang="en-US" sz="1550" dirty="0"/>
          </a:p>
        </p:txBody>
      </p:sp>
      <p:sp>
        <p:nvSpPr>
          <p:cNvPr id="30" name="Rounded Rectangle 29"/>
          <p:cNvSpPr/>
          <p:nvPr/>
        </p:nvSpPr>
        <p:spPr>
          <a:xfrm>
            <a:off x="12649200" y="7639050"/>
            <a:ext cx="1885950" cy="5905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4611</Words>
  <Application>WPS Presentation</Application>
  <PresentationFormat>On-screen Show (16:9)</PresentationFormat>
  <Paragraphs>172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3" baseType="lpstr">
      <vt:lpstr>Arial</vt:lpstr>
      <vt:lpstr>SimSun</vt:lpstr>
      <vt:lpstr>Wingdings</vt:lpstr>
      <vt:lpstr>DejaVu Sans</vt:lpstr>
      <vt:lpstr>Poppins Light</vt:lpstr>
      <vt:lpstr>C059</vt:lpstr>
      <vt:lpstr>Poppins Light</vt:lpstr>
      <vt:lpstr>Poppins Light</vt:lpstr>
      <vt:lpstr>Roboto Light</vt:lpstr>
      <vt:lpstr>Roboto Light</vt:lpstr>
      <vt:lpstr>Roboto Light</vt:lpstr>
      <vt:lpstr>Roboto Bold</vt:lpstr>
      <vt:lpstr>Roboto Bold</vt:lpstr>
      <vt:lpstr>Roboto Bold</vt:lpstr>
      <vt:lpstr>Calibri</vt:lpstr>
      <vt:lpstr>Microsoft YaHei</vt:lpstr>
      <vt:lpstr>Noto Sans CJK SC</vt:lpstr>
      <vt:lpstr>Arial Unicode MS</vt:lpstr>
      <vt:lpstr>Noto Sans CJK HK</vt:lpstr>
      <vt:lpstr>JoyPixels</vt:lpstr>
      <vt:lpstr>JetBrains Mono ExtraBold</vt:lpstr>
      <vt:lpstr>JetBrains Mono NL ExtraBold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sandesh</cp:lastModifiedBy>
  <cp:revision>4</cp:revision>
  <dcterms:created xsi:type="dcterms:W3CDTF">2024-09-30T02:05:34Z</dcterms:created>
  <dcterms:modified xsi:type="dcterms:W3CDTF">2024-09-30T02:05:34Z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